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6" r:id="rId5"/>
    <p:sldId id="341" r:id="rId6"/>
    <p:sldId id="343" r:id="rId7"/>
    <p:sldId id="344" r:id="rId8"/>
    <p:sldId id="257" r:id="rId9"/>
    <p:sldId id="258" r:id="rId10"/>
    <p:sldId id="260" r:id="rId11"/>
    <p:sldId id="259" r:id="rId12"/>
    <p:sldId id="32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16" userDrawn="1">
          <p15:clr>
            <a:srgbClr val="A4A3A4"/>
          </p15:clr>
        </p15:guide>
        <p15:guide id="3" pos="600" userDrawn="1">
          <p15:clr>
            <a:srgbClr val="A4A3A4"/>
          </p15:clr>
        </p15:guide>
        <p15:guide id="4" pos="7080" userDrawn="1">
          <p15:clr>
            <a:srgbClr val="A4A3A4"/>
          </p15:clr>
        </p15:guide>
        <p15:guide id="5" orient="horz" pos="3936" userDrawn="1">
          <p15:clr>
            <a:srgbClr val="A4A3A4"/>
          </p15:clr>
        </p15:guide>
        <p15:guide id="6" orient="horz" pos="3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5797"/>
    <a:srgbClr val="383638"/>
    <a:srgbClr val="FFC844"/>
    <a:srgbClr val="CC5599"/>
    <a:srgbClr val="00ACDC"/>
    <a:srgbClr val="009877"/>
    <a:srgbClr val="1C164A"/>
    <a:srgbClr val="D9D9D9"/>
    <a:srgbClr val="EF4B42"/>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9"/>
    <p:restoredTop sz="84768" autoAdjust="0"/>
  </p:normalViewPr>
  <p:slideViewPr>
    <p:cSldViewPr snapToGrid="0" snapToObjects="1" showGuides="1">
      <p:cViewPr varScale="1">
        <p:scale>
          <a:sx n="89" d="100"/>
          <a:sy n="89" d="100"/>
        </p:scale>
        <p:origin x="128" y="52"/>
      </p:cViewPr>
      <p:guideLst>
        <p:guide orient="horz" pos="2136"/>
        <p:guide pos="3816"/>
        <p:guide pos="600"/>
        <p:guide pos="7080"/>
        <p:guide orient="horz" pos="3936"/>
        <p:guide orient="horz" pos="3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A5C5A-4A0C-9B41-A367-B6640C36B359}" type="datetimeFigureOut">
              <a:rPr lang="en-US" smtClean="0"/>
              <a:t>4/3/2020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6BAC1-C396-3742-899F-179630B749D0}" type="slidenum">
              <a:rPr lang="en-US" smtClean="0"/>
              <a:t>‹#›</a:t>
            </a:fld>
            <a:endParaRPr lang="en-US"/>
          </a:p>
        </p:txBody>
      </p:sp>
    </p:spTree>
    <p:extLst>
      <p:ext uri="{BB962C8B-B14F-4D97-AF65-F5344CB8AC3E}">
        <p14:creationId xmlns:p14="http://schemas.microsoft.com/office/powerpoint/2010/main" val="3549187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76BAC1-C396-3742-899F-179630B749D0}" type="slidenum">
              <a:rPr lang="en-US" smtClean="0"/>
              <a:t>1</a:t>
            </a:fld>
            <a:endParaRPr lang="en-US"/>
          </a:p>
        </p:txBody>
      </p:sp>
    </p:spTree>
    <p:extLst>
      <p:ext uri="{BB962C8B-B14F-4D97-AF65-F5344CB8AC3E}">
        <p14:creationId xmlns:p14="http://schemas.microsoft.com/office/powerpoint/2010/main" val="845682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76BAC1-C396-3742-899F-179630B749D0}" type="slidenum">
              <a:rPr lang="en-US" smtClean="0"/>
              <a:t>2</a:t>
            </a:fld>
            <a:endParaRPr lang="en-US"/>
          </a:p>
        </p:txBody>
      </p:sp>
    </p:spTree>
    <p:extLst>
      <p:ext uri="{BB962C8B-B14F-4D97-AF65-F5344CB8AC3E}">
        <p14:creationId xmlns:p14="http://schemas.microsoft.com/office/powerpoint/2010/main" val="1836886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76BAC1-C396-3742-899F-179630B749D0}" type="slidenum">
              <a:rPr lang="en-US" smtClean="0"/>
              <a:t>3</a:t>
            </a:fld>
            <a:endParaRPr lang="en-US"/>
          </a:p>
        </p:txBody>
      </p:sp>
    </p:spTree>
    <p:extLst>
      <p:ext uri="{BB962C8B-B14F-4D97-AF65-F5344CB8AC3E}">
        <p14:creationId xmlns:p14="http://schemas.microsoft.com/office/powerpoint/2010/main" val="542389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02261-B133-7E47-BA88-0AEDB77B3E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6236FB-590F-7C47-8A70-22E9B45175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9582B8-1E75-2041-B53B-1211A134EB6D}"/>
              </a:ext>
            </a:extLst>
          </p:cNvPr>
          <p:cNvSpPr>
            <a:spLocks noGrp="1"/>
          </p:cNvSpPr>
          <p:nvPr>
            <p:ph type="dt" sz="half" idx="10"/>
          </p:nvPr>
        </p:nvSpPr>
        <p:spPr/>
        <p:txBody>
          <a:bodyPr/>
          <a:lstStyle/>
          <a:p>
            <a:fld id="{283A4E3F-8216-DD4E-BF91-414C0942BDB7}" type="datetimeFigureOut">
              <a:rPr lang="en-US" smtClean="0"/>
              <a:t>4/3/2020</a:t>
            </a:fld>
            <a:endParaRPr lang="en-US"/>
          </a:p>
        </p:txBody>
      </p:sp>
      <p:sp>
        <p:nvSpPr>
          <p:cNvPr id="5" name="Footer Placeholder 4">
            <a:extLst>
              <a:ext uri="{FF2B5EF4-FFF2-40B4-BE49-F238E27FC236}">
                <a16:creationId xmlns:a16="http://schemas.microsoft.com/office/drawing/2014/main" id="{F2201053-79FF-6A4E-A3A4-E72C10985F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3A2470-C770-D544-9E1D-37BF2F871A89}"/>
              </a:ext>
            </a:extLst>
          </p:cNvPr>
          <p:cNvSpPr>
            <a:spLocks noGrp="1"/>
          </p:cNvSpPr>
          <p:nvPr>
            <p:ph type="sldNum" sz="quarter" idx="12"/>
          </p:nvPr>
        </p:nvSpPr>
        <p:spPr/>
        <p:txBody>
          <a:bodyPr/>
          <a:lstStyle/>
          <a:p>
            <a:fld id="{3A3ADA90-1D5D-A143-A2CD-DEDEBAEAA7C3}" type="slidenum">
              <a:rPr lang="en-US" smtClean="0"/>
              <a:t>‹#›</a:t>
            </a:fld>
            <a:endParaRPr lang="en-US"/>
          </a:p>
        </p:txBody>
      </p:sp>
    </p:spTree>
    <p:extLst>
      <p:ext uri="{BB962C8B-B14F-4D97-AF65-F5344CB8AC3E}">
        <p14:creationId xmlns:p14="http://schemas.microsoft.com/office/powerpoint/2010/main" val="2028373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A6440-1E07-D74C-9C44-BDBAC423E7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44EEA2-4F0B-9944-8B95-A24EC3E3E67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E4DEB1-559E-F340-BCC0-59695A639826}"/>
              </a:ext>
            </a:extLst>
          </p:cNvPr>
          <p:cNvSpPr>
            <a:spLocks noGrp="1"/>
          </p:cNvSpPr>
          <p:nvPr>
            <p:ph type="dt" sz="half" idx="10"/>
          </p:nvPr>
        </p:nvSpPr>
        <p:spPr/>
        <p:txBody>
          <a:bodyPr/>
          <a:lstStyle/>
          <a:p>
            <a:fld id="{283A4E3F-8216-DD4E-BF91-414C0942BDB7}" type="datetimeFigureOut">
              <a:rPr lang="en-US" smtClean="0"/>
              <a:t>4/3/2020</a:t>
            </a:fld>
            <a:endParaRPr lang="en-US"/>
          </a:p>
        </p:txBody>
      </p:sp>
      <p:sp>
        <p:nvSpPr>
          <p:cNvPr id="5" name="Footer Placeholder 4">
            <a:extLst>
              <a:ext uri="{FF2B5EF4-FFF2-40B4-BE49-F238E27FC236}">
                <a16:creationId xmlns:a16="http://schemas.microsoft.com/office/drawing/2014/main" id="{AE91AF0F-DA62-FC49-AC53-BB674C1D4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129705-44F0-F842-BDFD-681854813105}"/>
              </a:ext>
            </a:extLst>
          </p:cNvPr>
          <p:cNvSpPr>
            <a:spLocks noGrp="1"/>
          </p:cNvSpPr>
          <p:nvPr>
            <p:ph type="sldNum" sz="quarter" idx="12"/>
          </p:nvPr>
        </p:nvSpPr>
        <p:spPr/>
        <p:txBody>
          <a:bodyPr/>
          <a:lstStyle/>
          <a:p>
            <a:fld id="{3A3ADA90-1D5D-A143-A2CD-DEDEBAEAA7C3}" type="slidenum">
              <a:rPr lang="en-US" smtClean="0"/>
              <a:t>‹#›</a:t>
            </a:fld>
            <a:endParaRPr lang="en-US"/>
          </a:p>
        </p:txBody>
      </p:sp>
    </p:spTree>
    <p:extLst>
      <p:ext uri="{BB962C8B-B14F-4D97-AF65-F5344CB8AC3E}">
        <p14:creationId xmlns:p14="http://schemas.microsoft.com/office/powerpoint/2010/main" val="2028538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DF7CF7-7F81-054A-AF6C-43BFBA263A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1E57D5-EBDC-AA4D-BC0C-F12EE504E0F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FEB3B0-C811-B743-B66F-92639E3C450D}"/>
              </a:ext>
            </a:extLst>
          </p:cNvPr>
          <p:cNvSpPr>
            <a:spLocks noGrp="1"/>
          </p:cNvSpPr>
          <p:nvPr>
            <p:ph type="dt" sz="half" idx="10"/>
          </p:nvPr>
        </p:nvSpPr>
        <p:spPr/>
        <p:txBody>
          <a:bodyPr/>
          <a:lstStyle/>
          <a:p>
            <a:fld id="{283A4E3F-8216-DD4E-BF91-414C0942BDB7}" type="datetimeFigureOut">
              <a:rPr lang="en-US" smtClean="0"/>
              <a:t>4/3/2020</a:t>
            </a:fld>
            <a:endParaRPr lang="en-US"/>
          </a:p>
        </p:txBody>
      </p:sp>
      <p:sp>
        <p:nvSpPr>
          <p:cNvPr id="5" name="Footer Placeholder 4">
            <a:extLst>
              <a:ext uri="{FF2B5EF4-FFF2-40B4-BE49-F238E27FC236}">
                <a16:creationId xmlns:a16="http://schemas.microsoft.com/office/drawing/2014/main" id="{F45AA6FF-3815-5048-85C5-E5DF1CF24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00E86-8CCA-494A-BFDE-6732AD9F9DA2}"/>
              </a:ext>
            </a:extLst>
          </p:cNvPr>
          <p:cNvSpPr>
            <a:spLocks noGrp="1"/>
          </p:cNvSpPr>
          <p:nvPr>
            <p:ph type="sldNum" sz="quarter" idx="12"/>
          </p:nvPr>
        </p:nvSpPr>
        <p:spPr/>
        <p:txBody>
          <a:bodyPr/>
          <a:lstStyle/>
          <a:p>
            <a:fld id="{3A3ADA90-1D5D-A143-A2CD-DEDEBAEAA7C3}" type="slidenum">
              <a:rPr lang="en-US" smtClean="0"/>
              <a:t>‹#›</a:t>
            </a:fld>
            <a:endParaRPr lang="en-US"/>
          </a:p>
        </p:txBody>
      </p:sp>
    </p:spTree>
    <p:extLst>
      <p:ext uri="{BB962C8B-B14F-4D97-AF65-F5344CB8AC3E}">
        <p14:creationId xmlns:p14="http://schemas.microsoft.com/office/powerpoint/2010/main" val="260915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5FBA6-5848-0A4C-8B42-2D1E6BB4C2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557B63-3C10-4C41-9981-00A9B7E46BA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F6BEF3-162A-314F-B1EE-6C4278ED08F5}"/>
              </a:ext>
            </a:extLst>
          </p:cNvPr>
          <p:cNvSpPr>
            <a:spLocks noGrp="1"/>
          </p:cNvSpPr>
          <p:nvPr>
            <p:ph type="dt" sz="half" idx="10"/>
          </p:nvPr>
        </p:nvSpPr>
        <p:spPr/>
        <p:txBody>
          <a:bodyPr/>
          <a:lstStyle/>
          <a:p>
            <a:fld id="{283A4E3F-8216-DD4E-BF91-414C0942BDB7}" type="datetimeFigureOut">
              <a:rPr lang="en-US" smtClean="0"/>
              <a:t>4/3/2020</a:t>
            </a:fld>
            <a:endParaRPr lang="en-US"/>
          </a:p>
        </p:txBody>
      </p:sp>
      <p:sp>
        <p:nvSpPr>
          <p:cNvPr id="5" name="Footer Placeholder 4">
            <a:extLst>
              <a:ext uri="{FF2B5EF4-FFF2-40B4-BE49-F238E27FC236}">
                <a16:creationId xmlns:a16="http://schemas.microsoft.com/office/drawing/2014/main" id="{0CA230AA-C38E-2942-A48C-A74D98B77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F01380-2942-4349-81D8-528E39346522}"/>
              </a:ext>
            </a:extLst>
          </p:cNvPr>
          <p:cNvSpPr>
            <a:spLocks noGrp="1"/>
          </p:cNvSpPr>
          <p:nvPr>
            <p:ph type="sldNum" sz="quarter" idx="12"/>
          </p:nvPr>
        </p:nvSpPr>
        <p:spPr/>
        <p:txBody>
          <a:bodyPr/>
          <a:lstStyle/>
          <a:p>
            <a:fld id="{3A3ADA90-1D5D-A143-A2CD-DEDEBAEAA7C3}" type="slidenum">
              <a:rPr lang="en-US" smtClean="0"/>
              <a:t>‹#›</a:t>
            </a:fld>
            <a:endParaRPr lang="en-US"/>
          </a:p>
        </p:txBody>
      </p:sp>
    </p:spTree>
    <p:extLst>
      <p:ext uri="{BB962C8B-B14F-4D97-AF65-F5344CB8AC3E}">
        <p14:creationId xmlns:p14="http://schemas.microsoft.com/office/powerpoint/2010/main" val="278921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8A3C-7723-0340-8362-C2FA3F9756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04DE95-504A-4243-BB78-7B79C507B5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9483E92-1633-094F-B903-C7868F40F02F}"/>
              </a:ext>
            </a:extLst>
          </p:cNvPr>
          <p:cNvSpPr>
            <a:spLocks noGrp="1"/>
          </p:cNvSpPr>
          <p:nvPr>
            <p:ph type="dt" sz="half" idx="10"/>
          </p:nvPr>
        </p:nvSpPr>
        <p:spPr/>
        <p:txBody>
          <a:bodyPr/>
          <a:lstStyle/>
          <a:p>
            <a:fld id="{283A4E3F-8216-DD4E-BF91-414C0942BDB7}" type="datetimeFigureOut">
              <a:rPr lang="en-US" smtClean="0"/>
              <a:t>4/3/2020</a:t>
            </a:fld>
            <a:endParaRPr lang="en-US"/>
          </a:p>
        </p:txBody>
      </p:sp>
      <p:sp>
        <p:nvSpPr>
          <p:cNvPr id="5" name="Footer Placeholder 4">
            <a:extLst>
              <a:ext uri="{FF2B5EF4-FFF2-40B4-BE49-F238E27FC236}">
                <a16:creationId xmlns:a16="http://schemas.microsoft.com/office/drawing/2014/main" id="{4F450FD7-03F7-6249-8AA5-67769D0E1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B82783-290F-3742-8CEF-843FA3721A1B}"/>
              </a:ext>
            </a:extLst>
          </p:cNvPr>
          <p:cNvSpPr>
            <a:spLocks noGrp="1"/>
          </p:cNvSpPr>
          <p:nvPr>
            <p:ph type="sldNum" sz="quarter" idx="12"/>
          </p:nvPr>
        </p:nvSpPr>
        <p:spPr/>
        <p:txBody>
          <a:bodyPr/>
          <a:lstStyle/>
          <a:p>
            <a:fld id="{3A3ADA90-1D5D-A143-A2CD-DEDEBAEAA7C3}" type="slidenum">
              <a:rPr lang="en-US" smtClean="0"/>
              <a:t>‹#›</a:t>
            </a:fld>
            <a:endParaRPr lang="en-US"/>
          </a:p>
        </p:txBody>
      </p:sp>
    </p:spTree>
    <p:extLst>
      <p:ext uri="{BB962C8B-B14F-4D97-AF65-F5344CB8AC3E}">
        <p14:creationId xmlns:p14="http://schemas.microsoft.com/office/powerpoint/2010/main" val="16280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A9797-8DEE-054C-A744-C5C8A31E8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69E60-DB04-5B4E-91A9-E2B3E5DCCE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0A18C7-6F6D-B54B-98C6-A8B4571323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6F28DA-5276-5142-8CE3-62A7AAD8B99C}"/>
              </a:ext>
            </a:extLst>
          </p:cNvPr>
          <p:cNvSpPr>
            <a:spLocks noGrp="1"/>
          </p:cNvSpPr>
          <p:nvPr>
            <p:ph type="dt" sz="half" idx="10"/>
          </p:nvPr>
        </p:nvSpPr>
        <p:spPr/>
        <p:txBody>
          <a:bodyPr/>
          <a:lstStyle/>
          <a:p>
            <a:fld id="{283A4E3F-8216-DD4E-BF91-414C0942BDB7}" type="datetimeFigureOut">
              <a:rPr lang="en-US" smtClean="0"/>
              <a:t>4/3/2020</a:t>
            </a:fld>
            <a:endParaRPr lang="en-US"/>
          </a:p>
        </p:txBody>
      </p:sp>
      <p:sp>
        <p:nvSpPr>
          <p:cNvPr id="6" name="Footer Placeholder 5">
            <a:extLst>
              <a:ext uri="{FF2B5EF4-FFF2-40B4-BE49-F238E27FC236}">
                <a16:creationId xmlns:a16="http://schemas.microsoft.com/office/drawing/2014/main" id="{98082313-60BD-2546-BA06-F707D9EC76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31B030-7ECF-BA4D-BECC-2973143A680C}"/>
              </a:ext>
            </a:extLst>
          </p:cNvPr>
          <p:cNvSpPr>
            <a:spLocks noGrp="1"/>
          </p:cNvSpPr>
          <p:nvPr>
            <p:ph type="sldNum" sz="quarter" idx="12"/>
          </p:nvPr>
        </p:nvSpPr>
        <p:spPr/>
        <p:txBody>
          <a:bodyPr/>
          <a:lstStyle/>
          <a:p>
            <a:fld id="{3A3ADA90-1D5D-A143-A2CD-DEDEBAEAA7C3}" type="slidenum">
              <a:rPr lang="en-US" smtClean="0"/>
              <a:t>‹#›</a:t>
            </a:fld>
            <a:endParaRPr lang="en-US"/>
          </a:p>
        </p:txBody>
      </p:sp>
    </p:spTree>
    <p:extLst>
      <p:ext uri="{BB962C8B-B14F-4D97-AF65-F5344CB8AC3E}">
        <p14:creationId xmlns:p14="http://schemas.microsoft.com/office/powerpoint/2010/main" val="128897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710E2-29A5-7B4A-8799-50D1EE22AC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76759B-37C5-7D4D-BC67-140260D167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D98E5C0-9936-934C-9120-008EA4DEB3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F7E591-33C4-7A41-8FB9-01BB8C6D49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9A52CC3-5FA1-2740-A08B-48A9FDA430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DA9CCD-2BBC-4A45-8516-E06C39EB3AEF}"/>
              </a:ext>
            </a:extLst>
          </p:cNvPr>
          <p:cNvSpPr>
            <a:spLocks noGrp="1"/>
          </p:cNvSpPr>
          <p:nvPr>
            <p:ph type="dt" sz="half" idx="10"/>
          </p:nvPr>
        </p:nvSpPr>
        <p:spPr/>
        <p:txBody>
          <a:bodyPr/>
          <a:lstStyle/>
          <a:p>
            <a:fld id="{283A4E3F-8216-DD4E-BF91-414C0942BDB7}" type="datetimeFigureOut">
              <a:rPr lang="en-US" smtClean="0"/>
              <a:t>4/3/2020</a:t>
            </a:fld>
            <a:endParaRPr lang="en-US"/>
          </a:p>
        </p:txBody>
      </p:sp>
      <p:sp>
        <p:nvSpPr>
          <p:cNvPr id="8" name="Footer Placeholder 7">
            <a:extLst>
              <a:ext uri="{FF2B5EF4-FFF2-40B4-BE49-F238E27FC236}">
                <a16:creationId xmlns:a16="http://schemas.microsoft.com/office/drawing/2014/main" id="{9C093EB1-3E73-E14A-ADDD-F75178AF40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E8AB91-61F0-8446-BBB8-70E6F1D519A4}"/>
              </a:ext>
            </a:extLst>
          </p:cNvPr>
          <p:cNvSpPr>
            <a:spLocks noGrp="1"/>
          </p:cNvSpPr>
          <p:nvPr>
            <p:ph type="sldNum" sz="quarter" idx="12"/>
          </p:nvPr>
        </p:nvSpPr>
        <p:spPr/>
        <p:txBody>
          <a:bodyPr/>
          <a:lstStyle/>
          <a:p>
            <a:fld id="{3A3ADA90-1D5D-A143-A2CD-DEDEBAEAA7C3}" type="slidenum">
              <a:rPr lang="en-US" smtClean="0"/>
              <a:t>‹#›</a:t>
            </a:fld>
            <a:endParaRPr lang="en-US"/>
          </a:p>
        </p:txBody>
      </p:sp>
    </p:spTree>
    <p:extLst>
      <p:ext uri="{BB962C8B-B14F-4D97-AF65-F5344CB8AC3E}">
        <p14:creationId xmlns:p14="http://schemas.microsoft.com/office/powerpoint/2010/main" val="2378077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60194-9FA9-B04B-ABF9-7A7034F620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74B985-E763-7641-8A46-39CF6D36E90D}"/>
              </a:ext>
            </a:extLst>
          </p:cNvPr>
          <p:cNvSpPr>
            <a:spLocks noGrp="1"/>
          </p:cNvSpPr>
          <p:nvPr>
            <p:ph type="dt" sz="half" idx="10"/>
          </p:nvPr>
        </p:nvSpPr>
        <p:spPr/>
        <p:txBody>
          <a:bodyPr/>
          <a:lstStyle/>
          <a:p>
            <a:fld id="{283A4E3F-8216-DD4E-BF91-414C0942BDB7}" type="datetimeFigureOut">
              <a:rPr lang="en-US" smtClean="0"/>
              <a:t>4/3/2020</a:t>
            </a:fld>
            <a:endParaRPr lang="en-US"/>
          </a:p>
        </p:txBody>
      </p:sp>
      <p:sp>
        <p:nvSpPr>
          <p:cNvPr id="4" name="Footer Placeholder 3">
            <a:extLst>
              <a:ext uri="{FF2B5EF4-FFF2-40B4-BE49-F238E27FC236}">
                <a16:creationId xmlns:a16="http://schemas.microsoft.com/office/drawing/2014/main" id="{D76C4BDD-DADD-8743-9968-FF72EBD4FB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6761CA-57D4-BD4A-AFE9-3D01C4BAD9EA}"/>
              </a:ext>
            </a:extLst>
          </p:cNvPr>
          <p:cNvSpPr>
            <a:spLocks noGrp="1"/>
          </p:cNvSpPr>
          <p:nvPr>
            <p:ph type="sldNum" sz="quarter" idx="12"/>
          </p:nvPr>
        </p:nvSpPr>
        <p:spPr/>
        <p:txBody>
          <a:bodyPr/>
          <a:lstStyle/>
          <a:p>
            <a:fld id="{3A3ADA90-1D5D-A143-A2CD-DEDEBAEAA7C3}" type="slidenum">
              <a:rPr lang="en-US" smtClean="0"/>
              <a:t>‹#›</a:t>
            </a:fld>
            <a:endParaRPr lang="en-US"/>
          </a:p>
        </p:txBody>
      </p:sp>
    </p:spTree>
    <p:extLst>
      <p:ext uri="{BB962C8B-B14F-4D97-AF65-F5344CB8AC3E}">
        <p14:creationId xmlns:p14="http://schemas.microsoft.com/office/powerpoint/2010/main" val="1857385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0D6A31-0067-7A45-8226-8EB4B73F0908}"/>
              </a:ext>
            </a:extLst>
          </p:cNvPr>
          <p:cNvSpPr>
            <a:spLocks noGrp="1"/>
          </p:cNvSpPr>
          <p:nvPr>
            <p:ph type="dt" sz="half" idx="10"/>
          </p:nvPr>
        </p:nvSpPr>
        <p:spPr/>
        <p:txBody>
          <a:bodyPr/>
          <a:lstStyle/>
          <a:p>
            <a:fld id="{283A4E3F-8216-DD4E-BF91-414C0942BDB7}" type="datetimeFigureOut">
              <a:rPr lang="en-US" smtClean="0"/>
              <a:t>4/3/2020</a:t>
            </a:fld>
            <a:endParaRPr lang="en-US"/>
          </a:p>
        </p:txBody>
      </p:sp>
      <p:sp>
        <p:nvSpPr>
          <p:cNvPr id="3" name="Footer Placeholder 2">
            <a:extLst>
              <a:ext uri="{FF2B5EF4-FFF2-40B4-BE49-F238E27FC236}">
                <a16:creationId xmlns:a16="http://schemas.microsoft.com/office/drawing/2014/main" id="{FE69239E-895C-6943-A81A-CD5DD9AF6A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94864E-D5F6-B642-8EAD-1F3DED3D91B0}"/>
              </a:ext>
            </a:extLst>
          </p:cNvPr>
          <p:cNvSpPr>
            <a:spLocks noGrp="1"/>
          </p:cNvSpPr>
          <p:nvPr>
            <p:ph type="sldNum" sz="quarter" idx="12"/>
          </p:nvPr>
        </p:nvSpPr>
        <p:spPr/>
        <p:txBody>
          <a:bodyPr/>
          <a:lstStyle/>
          <a:p>
            <a:fld id="{3A3ADA90-1D5D-A143-A2CD-DEDEBAEAA7C3}" type="slidenum">
              <a:rPr lang="en-US" smtClean="0"/>
              <a:t>‹#›</a:t>
            </a:fld>
            <a:endParaRPr lang="en-US"/>
          </a:p>
        </p:txBody>
      </p:sp>
    </p:spTree>
    <p:extLst>
      <p:ext uri="{BB962C8B-B14F-4D97-AF65-F5344CB8AC3E}">
        <p14:creationId xmlns:p14="http://schemas.microsoft.com/office/powerpoint/2010/main" val="193275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74180-5FEF-8840-A246-6104105808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B82077-5021-F74A-A68F-4F872538A3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D569AE-8EE0-0B40-A137-6F8E6BE3E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F19480-0FA3-C84B-9852-3A117CE95EBB}"/>
              </a:ext>
            </a:extLst>
          </p:cNvPr>
          <p:cNvSpPr>
            <a:spLocks noGrp="1"/>
          </p:cNvSpPr>
          <p:nvPr>
            <p:ph type="dt" sz="half" idx="10"/>
          </p:nvPr>
        </p:nvSpPr>
        <p:spPr/>
        <p:txBody>
          <a:bodyPr/>
          <a:lstStyle/>
          <a:p>
            <a:fld id="{283A4E3F-8216-DD4E-BF91-414C0942BDB7}" type="datetimeFigureOut">
              <a:rPr lang="en-US" smtClean="0"/>
              <a:t>4/3/2020</a:t>
            </a:fld>
            <a:endParaRPr lang="en-US"/>
          </a:p>
        </p:txBody>
      </p:sp>
      <p:sp>
        <p:nvSpPr>
          <p:cNvPr id="6" name="Footer Placeholder 5">
            <a:extLst>
              <a:ext uri="{FF2B5EF4-FFF2-40B4-BE49-F238E27FC236}">
                <a16:creationId xmlns:a16="http://schemas.microsoft.com/office/drawing/2014/main" id="{A1B79730-ECF0-AA4A-91A5-5AA5C80B68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240336-2FEA-6A4E-8349-EBA4A29404D0}"/>
              </a:ext>
            </a:extLst>
          </p:cNvPr>
          <p:cNvSpPr>
            <a:spLocks noGrp="1"/>
          </p:cNvSpPr>
          <p:nvPr>
            <p:ph type="sldNum" sz="quarter" idx="12"/>
          </p:nvPr>
        </p:nvSpPr>
        <p:spPr/>
        <p:txBody>
          <a:bodyPr/>
          <a:lstStyle/>
          <a:p>
            <a:fld id="{3A3ADA90-1D5D-A143-A2CD-DEDEBAEAA7C3}" type="slidenum">
              <a:rPr lang="en-US" smtClean="0"/>
              <a:t>‹#›</a:t>
            </a:fld>
            <a:endParaRPr lang="en-US"/>
          </a:p>
        </p:txBody>
      </p:sp>
    </p:spTree>
    <p:extLst>
      <p:ext uri="{BB962C8B-B14F-4D97-AF65-F5344CB8AC3E}">
        <p14:creationId xmlns:p14="http://schemas.microsoft.com/office/powerpoint/2010/main" val="51330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4BD2E-9056-C14E-8A00-A6DC4F293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C1EDB4-65CE-ED46-943E-84ED20B89B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1616C0-B569-B64A-9584-C8A29A921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2F8AE7-82F2-B148-83E2-736B1BFA5B4F}"/>
              </a:ext>
            </a:extLst>
          </p:cNvPr>
          <p:cNvSpPr>
            <a:spLocks noGrp="1"/>
          </p:cNvSpPr>
          <p:nvPr>
            <p:ph type="dt" sz="half" idx="10"/>
          </p:nvPr>
        </p:nvSpPr>
        <p:spPr/>
        <p:txBody>
          <a:bodyPr/>
          <a:lstStyle/>
          <a:p>
            <a:fld id="{283A4E3F-8216-DD4E-BF91-414C0942BDB7}" type="datetimeFigureOut">
              <a:rPr lang="en-US" smtClean="0"/>
              <a:t>4/3/2020</a:t>
            </a:fld>
            <a:endParaRPr lang="en-US"/>
          </a:p>
        </p:txBody>
      </p:sp>
      <p:sp>
        <p:nvSpPr>
          <p:cNvPr id="6" name="Footer Placeholder 5">
            <a:extLst>
              <a:ext uri="{FF2B5EF4-FFF2-40B4-BE49-F238E27FC236}">
                <a16:creationId xmlns:a16="http://schemas.microsoft.com/office/drawing/2014/main" id="{B4DBCA13-96FE-E54B-94F7-B0856922AC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B3D0DC-07CC-ED49-AE44-3DCC7B1D9CCB}"/>
              </a:ext>
            </a:extLst>
          </p:cNvPr>
          <p:cNvSpPr>
            <a:spLocks noGrp="1"/>
          </p:cNvSpPr>
          <p:nvPr>
            <p:ph type="sldNum" sz="quarter" idx="12"/>
          </p:nvPr>
        </p:nvSpPr>
        <p:spPr/>
        <p:txBody>
          <a:bodyPr/>
          <a:lstStyle/>
          <a:p>
            <a:fld id="{3A3ADA90-1D5D-A143-A2CD-DEDEBAEAA7C3}" type="slidenum">
              <a:rPr lang="en-US" smtClean="0"/>
              <a:t>‹#›</a:t>
            </a:fld>
            <a:endParaRPr lang="en-US"/>
          </a:p>
        </p:txBody>
      </p:sp>
    </p:spTree>
    <p:extLst>
      <p:ext uri="{BB962C8B-B14F-4D97-AF65-F5344CB8AC3E}">
        <p14:creationId xmlns:p14="http://schemas.microsoft.com/office/powerpoint/2010/main" val="13306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1046FF-2A9A-C64A-886A-28DF62516C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0E197B-8451-EA45-AA5D-3A6EFB219D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810792-E8BA-A145-B95D-DD7FBE788D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A4E3F-8216-DD4E-BF91-414C0942BDB7}" type="datetimeFigureOut">
              <a:rPr lang="en-US" smtClean="0"/>
              <a:t>4/3/2020</a:t>
            </a:fld>
            <a:endParaRPr lang="en-US"/>
          </a:p>
        </p:txBody>
      </p:sp>
      <p:sp>
        <p:nvSpPr>
          <p:cNvPr id="5" name="Footer Placeholder 4">
            <a:extLst>
              <a:ext uri="{FF2B5EF4-FFF2-40B4-BE49-F238E27FC236}">
                <a16:creationId xmlns:a16="http://schemas.microsoft.com/office/drawing/2014/main" id="{991F3C9A-6674-0546-A210-30C1CCC18E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90D6A3-CFC0-6247-92C0-4C224A9E7A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ADA90-1D5D-A143-A2CD-DEDEBAEAA7C3}" type="slidenum">
              <a:rPr lang="en-US" smtClean="0"/>
              <a:t>‹#›</a:t>
            </a:fld>
            <a:endParaRPr lang="en-US"/>
          </a:p>
        </p:txBody>
      </p:sp>
    </p:spTree>
    <p:extLst>
      <p:ext uri="{BB962C8B-B14F-4D97-AF65-F5344CB8AC3E}">
        <p14:creationId xmlns:p14="http://schemas.microsoft.com/office/powerpoint/2010/main" val="589775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mailto:Kelly.foelber@rila.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neurostream.ucsd.edu/fullscreen-player.php?path=domgr_vd&amp;source=MGR-03-18-20_zoom.mp4" TargetMode="External"/><Relationship Id="rId2" Type="http://schemas.openxmlformats.org/officeDocument/2006/relationships/hyperlink" Target="https://special.croi.capitalreach.com/" TargetMode="External"/><Relationship Id="rId1" Type="http://schemas.openxmlformats.org/officeDocument/2006/relationships/slideLayout" Target="../slideLayouts/slideLayout6.xml"/><Relationship Id="rId4" Type="http://schemas.openxmlformats.org/officeDocument/2006/relationships/hyperlink" Target="http://www.healthdata.org/sites/default/files/files/research_articles/2020/COVID-forecasting-03252020_4.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D3BDBC-C887-C542-89B4-CB68DBB2CF19}"/>
              </a:ext>
            </a:extLst>
          </p:cNvPr>
          <p:cNvSpPr/>
          <p:nvPr/>
        </p:nvSpPr>
        <p:spPr>
          <a:xfrm>
            <a:off x="0" y="1"/>
            <a:ext cx="12192000" cy="5398476"/>
          </a:xfrm>
          <a:prstGeom prst="rect">
            <a:avLst/>
          </a:prstGeom>
          <a:solidFill>
            <a:srgbClr val="3C5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E8FA643-5519-6746-A13E-EC7F83DF2D60}"/>
              </a:ext>
            </a:extLst>
          </p:cNvPr>
          <p:cNvPicPr>
            <a:picLocks noChangeAspect="1"/>
          </p:cNvPicPr>
          <p:nvPr/>
        </p:nvPicPr>
        <p:blipFill rotWithShape="1">
          <a:blip r:embed="rId3">
            <a:alphaModFix amt="7000"/>
          </a:blip>
          <a:srcRect t="13339" b="24250"/>
          <a:stretch/>
        </p:blipFill>
        <p:spPr>
          <a:xfrm>
            <a:off x="0" y="0"/>
            <a:ext cx="12192000" cy="5398477"/>
          </a:xfrm>
          <a:prstGeom prst="rect">
            <a:avLst/>
          </a:prstGeom>
        </p:spPr>
      </p:pic>
      <p:sp>
        <p:nvSpPr>
          <p:cNvPr id="2" name="Title 1">
            <a:extLst>
              <a:ext uri="{FF2B5EF4-FFF2-40B4-BE49-F238E27FC236}">
                <a16:creationId xmlns:a16="http://schemas.microsoft.com/office/drawing/2014/main" id="{935FA11B-63BB-ED4A-9667-EA818A8F7282}"/>
              </a:ext>
            </a:extLst>
          </p:cNvPr>
          <p:cNvSpPr>
            <a:spLocks noGrp="1"/>
          </p:cNvSpPr>
          <p:nvPr>
            <p:ph type="ctrTitle"/>
          </p:nvPr>
        </p:nvSpPr>
        <p:spPr>
          <a:xfrm>
            <a:off x="79829" y="1556136"/>
            <a:ext cx="12010571" cy="2286203"/>
          </a:xfrm>
        </p:spPr>
        <p:txBody>
          <a:bodyPr wrap="square" anchor="t">
            <a:spAutoFit/>
          </a:bodyPr>
          <a:lstStyle/>
          <a:p>
            <a:pPr>
              <a:lnSpc>
                <a:spcPct val="80000"/>
              </a:lnSpc>
            </a:pPr>
            <a:r>
              <a:rPr lang="en-US" sz="8800" spc="-150" dirty="0">
                <a:solidFill>
                  <a:schemeClr val="bg1"/>
                </a:solidFill>
                <a:latin typeface="Trade Gothic Bold Condensed No." pitchFamily="2" charset="0"/>
              </a:rPr>
              <a:t>RILA COVID-19 Webinar with Dr. Robert Schooley</a:t>
            </a:r>
          </a:p>
        </p:txBody>
      </p:sp>
      <p:sp>
        <p:nvSpPr>
          <p:cNvPr id="3" name="Subtitle 2">
            <a:extLst>
              <a:ext uri="{FF2B5EF4-FFF2-40B4-BE49-F238E27FC236}">
                <a16:creationId xmlns:a16="http://schemas.microsoft.com/office/drawing/2014/main" id="{4FBF7A6B-B486-8449-92E7-585CCC5EABAA}"/>
              </a:ext>
            </a:extLst>
          </p:cNvPr>
          <p:cNvSpPr>
            <a:spLocks noGrp="1"/>
          </p:cNvSpPr>
          <p:nvPr>
            <p:ph type="subTitle" idx="1"/>
          </p:nvPr>
        </p:nvSpPr>
        <p:spPr>
          <a:xfrm>
            <a:off x="7364819" y="6012498"/>
            <a:ext cx="3874681" cy="372053"/>
          </a:xfrm>
        </p:spPr>
        <p:txBody>
          <a:bodyPr>
            <a:normAutofit/>
          </a:bodyPr>
          <a:lstStyle/>
          <a:p>
            <a:pPr algn="r">
              <a:spcBef>
                <a:spcPts val="0"/>
              </a:spcBef>
            </a:pPr>
            <a:r>
              <a:rPr lang="en-US" sz="1800" dirty="0">
                <a:solidFill>
                  <a:srgbClr val="1C164A"/>
                </a:solidFill>
                <a:latin typeface="Europa-Bold" panose="02000000000000000000" pitchFamily="2" charset="77"/>
              </a:rPr>
              <a:t>April 03, 2020</a:t>
            </a:r>
          </a:p>
        </p:txBody>
      </p:sp>
      <p:pic>
        <p:nvPicPr>
          <p:cNvPr id="6" name="Picture 5">
            <a:extLst>
              <a:ext uri="{FF2B5EF4-FFF2-40B4-BE49-F238E27FC236}">
                <a16:creationId xmlns:a16="http://schemas.microsoft.com/office/drawing/2014/main" id="{61CC0A42-7718-3249-B016-8802D8EB8459}"/>
              </a:ext>
            </a:extLst>
          </p:cNvPr>
          <p:cNvPicPr>
            <a:picLocks noChangeAspect="1"/>
          </p:cNvPicPr>
          <p:nvPr/>
        </p:nvPicPr>
        <p:blipFill>
          <a:blip r:embed="rId4"/>
          <a:stretch>
            <a:fillRect/>
          </a:stretch>
        </p:blipFill>
        <p:spPr>
          <a:xfrm>
            <a:off x="952500" y="5674756"/>
            <a:ext cx="3581400" cy="838200"/>
          </a:xfrm>
          <a:prstGeom prst="rect">
            <a:avLst/>
          </a:prstGeom>
        </p:spPr>
      </p:pic>
    </p:spTree>
    <p:extLst>
      <p:ext uri="{BB962C8B-B14F-4D97-AF65-F5344CB8AC3E}">
        <p14:creationId xmlns:p14="http://schemas.microsoft.com/office/powerpoint/2010/main" val="124102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14F750-8894-B944-BA4F-2231F99ACE67}"/>
              </a:ext>
            </a:extLst>
          </p:cNvPr>
          <p:cNvSpPr/>
          <p:nvPr/>
        </p:nvSpPr>
        <p:spPr>
          <a:xfrm>
            <a:off x="380318" y="294028"/>
            <a:ext cx="10941957" cy="698012"/>
          </a:xfrm>
          <a:prstGeom prst="rect">
            <a:avLst/>
          </a:prstGeom>
        </p:spPr>
        <p:txBody>
          <a:bodyPr wrap="square">
            <a:spAutoFit/>
          </a:bodyPr>
          <a:lstStyle/>
          <a:p>
            <a:pPr algn="ctr">
              <a:lnSpc>
                <a:spcPct val="80000"/>
              </a:lnSpc>
            </a:pPr>
            <a:r>
              <a:rPr lang="en-US" sz="4800" spc="-150" dirty="0">
                <a:solidFill>
                  <a:srgbClr val="1C164A"/>
                </a:solidFill>
                <a:latin typeface="Trade Gothic Bold Condensed No." pitchFamily="2" charset="0"/>
              </a:rPr>
              <a:t>RILA COVID-19 Benchmarking Calls</a:t>
            </a:r>
            <a:endParaRPr lang="en-US" sz="4800" spc="-150" dirty="0">
              <a:solidFill>
                <a:srgbClr val="1C164A"/>
              </a:solidFill>
              <a:effectLst/>
              <a:latin typeface="Trade Gothic Bold Condensed No." pitchFamily="2" charset="0"/>
            </a:endParaRPr>
          </a:p>
        </p:txBody>
      </p:sp>
      <p:graphicFrame>
        <p:nvGraphicFramePr>
          <p:cNvPr id="2" name="Table 2">
            <a:extLst>
              <a:ext uri="{FF2B5EF4-FFF2-40B4-BE49-F238E27FC236}">
                <a16:creationId xmlns:a16="http://schemas.microsoft.com/office/drawing/2014/main" id="{866385C4-37B2-4C39-8079-90A185590254}"/>
              </a:ext>
            </a:extLst>
          </p:cNvPr>
          <p:cNvGraphicFramePr>
            <a:graphicFrameLocks noGrp="1"/>
          </p:cNvGraphicFramePr>
          <p:nvPr>
            <p:extLst>
              <p:ext uri="{D42A27DB-BD31-4B8C-83A1-F6EECF244321}">
                <p14:modId xmlns:p14="http://schemas.microsoft.com/office/powerpoint/2010/main" val="3481863150"/>
              </p:ext>
            </p:extLst>
          </p:nvPr>
        </p:nvGraphicFramePr>
        <p:xfrm>
          <a:off x="652460" y="1786961"/>
          <a:ext cx="10747832" cy="4902408"/>
        </p:xfrm>
        <a:graphic>
          <a:graphicData uri="http://schemas.openxmlformats.org/drawingml/2006/table">
            <a:tbl>
              <a:tblPr firstRow="1" bandRow="1">
                <a:tableStyleId>{5C22544A-7EE6-4342-B048-85BDC9FD1C3A}</a:tableStyleId>
              </a:tblPr>
              <a:tblGrid>
                <a:gridCol w="5383017">
                  <a:extLst>
                    <a:ext uri="{9D8B030D-6E8A-4147-A177-3AD203B41FA5}">
                      <a16:colId xmlns:a16="http://schemas.microsoft.com/office/drawing/2014/main" val="456534533"/>
                    </a:ext>
                  </a:extLst>
                </a:gridCol>
                <a:gridCol w="5364815">
                  <a:extLst>
                    <a:ext uri="{9D8B030D-6E8A-4147-A177-3AD203B41FA5}">
                      <a16:colId xmlns:a16="http://schemas.microsoft.com/office/drawing/2014/main" val="377816804"/>
                    </a:ext>
                  </a:extLst>
                </a:gridCol>
              </a:tblGrid>
              <a:tr h="302443">
                <a:tc gridSpan="2">
                  <a:txBody>
                    <a:bodyPr/>
                    <a:lstStyle/>
                    <a:p>
                      <a:pPr algn="ctr"/>
                      <a:r>
                        <a:rPr lang="en-US" sz="1800" dirty="0"/>
                        <a:t>UPCOMING CALLS</a:t>
                      </a:r>
                    </a:p>
                  </a:txBody>
                  <a:tcPr/>
                </a:tc>
                <a:tc hMerge="1">
                  <a:txBody>
                    <a:bodyPr/>
                    <a:lstStyle/>
                    <a:p>
                      <a:endParaRPr lang="en-US"/>
                    </a:p>
                  </a:txBody>
                  <a:tcPr/>
                </a:tc>
                <a:extLst>
                  <a:ext uri="{0D108BD9-81ED-4DB2-BD59-A6C34878D82A}">
                    <a16:rowId xmlns:a16="http://schemas.microsoft.com/office/drawing/2014/main" val="2842524773"/>
                  </a:ext>
                </a:extLst>
              </a:tr>
              <a:tr h="756108">
                <a:tc>
                  <a:txBody>
                    <a:bodyPr/>
                    <a:lstStyle/>
                    <a:p>
                      <a:r>
                        <a:rPr lang="en-US" sz="1400" u="sng" dirty="0">
                          <a:latin typeface="Europa-Regular" panose="02000000000000000000" pitchFamily="50" charset="0"/>
                        </a:rPr>
                        <a:t>CEO Conference Call</a:t>
                      </a:r>
                      <a:endParaRPr lang="en-US" sz="1400" dirty="0">
                        <a:latin typeface="Europa-Regular" panose="02000000000000000000" pitchFamily="50" charset="0"/>
                      </a:endParaRPr>
                    </a:p>
                    <a:p>
                      <a:r>
                        <a:rPr lang="en-US" sz="1400" dirty="0">
                          <a:latin typeface="Europa-Regular" panose="02000000000000000000" pitchFamily="50" charset="0"/>
                        </a:rPr>
                        <a:t>Sundays at 5 PM EDT, Wednesdays at 4 PM EDT</a:t>
                      </a:r>
                    </a:p>
                    <a:p>
                      <a:endParaRPr lang="en-US" sz="1400" dirty="0"/>
                    </a:p>
                  </a:txBody>
                  <a:tcPr/>
                </a:tc>
                <a:tc>
                  <a:txBody>
                    <a:bodyPr/>
                    <a:lstStyle/>
                    <a:p>
                      <a:r>
                        <a:rPr lang="en-US" sz="1400" u="sng" dirty="0">
                          <a:latin typeface="Europa-Regular" panose="02000000000000000000" pitchFamily="50" charset="0"/>
                        </a:rPr>
                        <a:t>Retail Talent Council Conference Call</a:t>
                      </a:r>
                    </a:p>
                    <a:p>
                      <a:r>
                        <a:rPr lang="en-US" sz="1400" dirty="0">
                          <a:latin typeface="Europa-Regular" panose="02000000000000000000" pitchFamily="50" charset="0"/>
                        </a:rPr>
                        <a:t>Fridays at 2 PM EDT </a:t>
                      </a:r>
                    </a:p>
                  </a:txBody>
                  <a:tcPr/>
                </a:tc>
                <a:extLst>
                  <a:ext uri="{0D108BD9-81ED-4DB2-BD59-A6C34878D82A}">
                    <a16:rowId xmlns:a16="http://schemas.microsoft.com/office/drawing/2014/main" val="2188451610"/>
                  </a:ext>
                </a:extLst>
              </a:tr>
              <a:tr h="756108">
                <a:tc>
                  <a:txBody>
                    <a:bodyPr/>
                    <a:lstStyle/>
                    <a:p>
                      <a:pPr marL="0" algn="l" defTabSz="914400" rtl="0" eaLnBrk="1" latinLnBrk="0" hangingPunct="1"/>
                      <a:r>
                        <a:rPr lang="en-US" sz="1400" u="sng" kern="1200" dirty="0">
                          <a:solidFill>
                            <a:schemeClr val="dk1"/>
                          </a:solidFill>
                          <a:latin typeface="Europa-Regular" panose="02000000000000000000" pitchFamily="50" charset="0"/>
                          <a:ea typeface="+mn-ea"/>
                          <a:cs typeface="+mn-cs"/>
                        </a:rPr>
                        <a:t>Transportation Conference call</a:t>
                      </a:r>
                    </a:p>
                    <a:p>
                      <a:pPr marL="0" algn="l" defTabSz="914400" rtl="0" eaLnBrk="1" latinLnBrk="0" hangingPunct="1"/>
                      <a:r>
                        <a:rPr lang="en-US" sz="1400" kern="1200" dirty="0">
                          <a:solidFill>
                            <a:schemeClr val="dk1"/>
                          </a:solidFill>
                          <a:latin typeface="Europa-Regular" panose="02000000000000000000" pitchFamily="50" charset="0"/>
                          <a:ea typeface="+mn-ea"/>
                          <a:cs typeface="+mn-cs"/>
                        </a:rPr>
                        <a:t>Mondays at 2 PM EDT</a:t>
                      </a:r>
                    </a:p>
                    <a:p>
                      <a:pPr marL="0" algn="l" defTabSz="914400" rtl="0" eaLnBrk="1" latinLnBrk="0" hangingPunct="1"/>
                      <a:endParaRPr lang="en-US" sz="1400" kern="1200" dirty="0">
                        <a:solidFill>
                          <a:schemeClr val="dk1"/>
                        </a:solidFill>
                        <a:latin typeface="Europa-Regular" panose="02000000000000000000" pitchFamily="50" charset="0"/>
                        <a:ea typeface="+mn-ea"/>
                        <a:cs typeface="+mn-cs"/>
                      </a:endParaRPr>
                    </a:p>
                  </a:txBody>
                  <a:tcPr/>
                </a:tc>
                <a:tc>
                  <a:txBody>
                    <a:bodyPr/>
                    <a:lstStyle/>
                    <a:p>
                      <a:pPr marL="0" algn="l" defTabSz="914400" rtl="0" eaLnBrk="1" latinLnBrk="0" hangingPunct="1"/>
                      <a:r>
                        <a:rPr lang="en-US" sz="1400" u="sng" kern="1200" dirty="0">
                          <a:solidFill>
                            <a:schemeClr val="dk1"/>
                          </a:solidFill>
                          <a:latin typeface="Europa-Regular" panose="02000000000000000000" pitchFamily="50" charset="0"/>
                          <a:ea typeface="+mn-ea"/>
                          <a:cs typeface="+mn-cs"/>
                        </a:rPr>
                        <a:t>CFO Conference Call</a:t>
                      </a:r>
                    </a:p>
                    <a:p>
                      <a:pPr marL="0" algn="l" defTabSz="914400" rtl="0" eaLnBrk="1" latinLnBrk="0" hangingPunct="1"/>
                      <a:r>
                        <a:rPr lang="en-US" sz="1400" u="none" kern="1200" dirty="0">
                          <a:solidFill>
                            <a:schemeClr val="dk1"/>
                          </a:solidFill>
                          <a:latin typeface="Europa-Regular" panose="02000000000000000000" pitchFamily="50" charset="0"/>
                          <a:ea typeface="+mn-ea"/>
                          <a:cs typeface="+mn-cs"/>
                        </a:rPr>
                        <a:t>April 7 at 1 PM EDT</a:t>
                      </a:r>
                    </a:p>
                  </a:txBody>
                  <a:tcPr/>
                </a:tc>
                <a:extLst>
                  <a:ext uri="{0D108BD9-81ED-4DB2-BD59-A6C34878D82A}">
                    <a16:rowId xmlns:a16="http://schemas.microsoft.com/office/drawing/2014/main" val="2941293640"/>
                  </a:ext>
                </a:extLst>
              </a:tr>
              <a:tr h="756108">
                <a:tc>
                  <a:txBody>
                    <a:bodyPr/>
                    <a:lstStyle/>
                    <a:p>
                      <a:r>
                        <a:rPr lang="en-US" sz="1400" u="sng" dirty="0">
                          <a:latin typeface="Europa-Regular" panose="02000000000000000000" pitchFamily="50" charset="0"/>
                        </a:rPr>
                        <a:t>Labor and Employment Committee Conference Call</a:t>
                      </a:r>
                      <a:endParaRPr lang="en-US" sz="1400" dirty="0">
                        <a:latin typeface="Europa-Regular" panose="02000000000000000000" pitchFamily="50" charset="0"/>
                      </a:endParaRPr>
                    </a:p>
                    <a:p>
                      <a:r>
                        <a:rPr lang="en-US" sz="1400" dirty="0">
                          <a:latin typeface="Europa-Regular" panose="02000000000000000000" pitchFamily="50" charset="0"/>
                        </a:rPr>
                        <a:t>Mondays at 3 PM EDT </a:t>
                      </a:r>
                    </a:p>
                    <a:p>
                      <a:endParaRPr lang="en-US" sz="1400" dirty="0">
                        <a:latin typeface="Europa-Regular" panose="02000000000000000000" pitchFamily="50" charset="0"/>
                      </a:endParaRPr>
                    </a:p>
                  </a:txBody>
                  <a:tcPr/>
                </a:tc>
                <a:tc>
                  <a:txBody>
                    <a:bodyPr/>
                    <a:lstStyle/>
                    <a:p>
                      <a:pPr marL="0" algn="l" defTabSz="914400" rtl="0" eaLnBrk="1" latinLnBrk="0" hangingPunct="1"/>
                      <a:r>
                        <a:rPr lang="en-US" sz="1400" u="sng" kern="1200" dirty="0">
                          <a:solidFill>
                            <a:schemeClr val="dk1"/>
                          </a:solidFill>
                          <a:latin typeface="Europa-Regular" panose="02000000000000000000" pitchFamily="50" charset="0"/>
                          <a:ea typeface="+mn-ea"/>
                          <a:cs typeface="+mn-cs"/>
                        </a:rPr>
                        <a:t>Compliance Council Conference Call</a:t>
                      </a:r>
                    </a:p>
                    <a:p>
                      <a:pPr marL="0" algn="l" defTabSz="914400" rtl="0" eaLnBrk="1" latinLnBrk="0" hangingPunct="1"/>
                      <a:r>
                        <a:rPr lang="en-US" sz="1400" u="none" kern="1200" dirty="0">
                          <a:solidFill>
                            <a:schemeClr val="dk1"/>
                          </a:solidFill>
                          <a:latin typeface="Europa-Regular" panose="02000000000000000000" pitchFamily="50" charset="0"/>
                          <a:ea typeface="+mn-ea"/>
                          <a:cs typeface="+mn-cs"/>
                        </a:rPr>
                        <a:t>April 7 at 1 PM EDT</a:t>
                      </a:r>
                    </a:p>
                  </a:txBody>
                  <a:tcPr/>
                </a:tc>
                <a:extLst>
                  <a:ext uri="{0D108BD9-81ED-4DB2-BD59-A6C34878D82A}">
                    <a16:rowId xmlns:a16="http://schemas.microsoft.com/office/drawing/2014/main" val="2269303585"/>
                  </a:ext>
                </a:extLst>
              </a:tr>
              <a:tr h="756108">
                <a:tc>
                  <a:txBody>
                    <a:bodyPr/>
                    <a:lstStyle/>
                    <a:p>
                      <a:r>
                        <a:rPr lang="en-US" sz="1400" u="sng" dirty="0">
                          <a:latin typeface="Europa-Regular" panose="02000000000000000000" pitchFamily="50" charset="0"/>
                        </a:rPr>
                        <a:t>Asset Protection Conference Call</a:t>
                      </a:r>
                    </a:p>
                    <a:p>
                      <a:r>
                        <a:rPr lang="en-US" sz="1400" u="none" dirty="0">
                          <a:latin typeface="Europa-Regular" panose="02000000000000000000" pitchFamily="50" charset="0"/>
                        </a:rPr>
                        <a:t>Tuesdays at 11 AM EDT, Fridays at 3 PM EDT</a:t>
                      </a:r>
                    </a:p>
                    <a:p>
                      <a:endParaRPr lang="en-US" sz="1400" u="none" dirty="0">
                        <a:latin typeface="Europa-Regular" panose="02000000000000000000" pitchFamily="50" charset="0"/>
                      </a:endParaRPr>
                    </a:p>
                  </a:txBody>
                  <a:tcPr/>
                </a:tc>
                <a:tc>
                  <a:txBody>
                    <a:bodyPr/>
                    <a:lstStyle/>
                    <a:p>
                      <a:pPr marL="0" algn="l" defTabSz="914400" rtl="0" eaLnBrk="1" latinLnBrk="0" hangingPunct="1"/>
                      <a:r>
                        <a:rPr lang="en-US" sz="1400" u="sng" kern="1200" dirty="0">
                          <a:solidFill>
                            <a:schemeClr val="dk1"/>
                          </a:solidFill>
                          <a:latin typeface="Europa-Regular" panose="02000000000000000000" pitchFamily="50" charset="0"/>
                          <a:ea typeface="+mn-ea"/>
                          <a:cs typeface="+mn-cs"/>
                        </a:rPr>
                        <a:t>Responsible Sourcing Conference Call</a:t>
                      </a:r>
                    </a:p>
                    <a:p>
                      <a:pPr marL="0" algn="l" defTabSz="914400" rtl="0" eaLnBrk="1" latinLnBrk="0" hangingPunct="1"/>
                      <a:r>
                        <a:rPr lang="en-US" sz="1400" u="none" kern="1200" dirty="0">
                          <a:solidFill>
                            <a:schemeClr val="dk1"/>
                          </a:solidFill>
                          <a:latin typeface="Europa-Regular" panose="02000000000000000000" pitchFamily="50" charset="0"/>
                          <a:ea typeface="+mn-ea"/>
                          <a:cs typeface="+mn-cs"/>
                        </a:rPr>
                        <a:t>April 7 at 2 PM EDT</a:t>
                      </a:r>
                    </a:p>
                  </a:txBody>
                  <a:tcPr/>
                </a:tc>
                <a:extLst>
                  <a:ext uri="{0D108BD9-81ED-4DB2-BD59-A6C34878D82A}">
                    <a16:rowId xmlns:a16="http://schemas.microsoft.com/office/drawing/2014/main" val="1760130075"/>
                  </a:ext>
                </a:extLst>
              </a:tr>
              <a:tr h="756108">
                <a:tc>
                  <a:txBody>
                    <a:bodyPr/>
                    <a:lstStyle/>
                    <a:p>
                      <a:r>
                        <a:rPr lang="en-US" sz="1400" u="sng" dirty="0">
                          <a:latin typeface="Europa-Regular" panose="02000000000000000000" pitchFamily="50" charset="0"/>
                        </a:rPr>
                        <a:t>Supply Chain Leaders Council Conference Call</a:t>
                      </a:r>
                    </a:p>
                    <a:p>
                      <a:r>
                        <a:rPr lang="en-US" sz="1400" u="none" dirty="0">
                          <a:latin typeface="Europa-Regular" panose="02000000000000000000" pitchFamily="50" charset="0"/>
                        </a:rPr>
                        <a:t>Thursdays at 1 PM EDT</a:t>
                      </a:r>
                    </a:p>
                  </a:txBody>
                  <a:tcPr/>
                </a:tc>
                <a:tc>
                  <a:txBody>
                    <a:bodyPr/>
                    <a:lstStyle/>
                    <a:p>
                      <a:r>
                        <a:rPr lang="en-US" sz="1400" u="sng" kern="1200" dirty="0">
                          <a:solidFill>
                            <a:schemeClr val="dk1"/>
                          </a:solidFill>
                          <a:latin typeface="Europa-Regular" panose="02000000000000000000" pitchFamily="50" charset="0"/>
                          <a:ea typeface="+mn-ea"/>
                          <a:cs typeface="+mn-cs"/>
                        </a:rPr>
                        <a:t>Distribution/ DC Ops</a:t>
                      </a:r>
                    </a:p>
                    <a:p>
                      <a:r>
                        <a:rPr lang="en-US" sz="1400" kern="1200" dirty="0">
                          <a:solidFill>
                            <a:schemeClr val="dk1"/>
                          </a:solidFill>
                          <a:latin typeface="Europa-Regular" panose="02000000000000000000" pitchFamily="50" charset="0"/>
                          <a:ea typeface="+mn-ea"/>
                          <a:cs typeface="+mn-cs"/>
                        </a:rPr>
                        <a:t>April 13 at 2 PM EDT</a:t>
                      </a:r>
                    </a:p>
                  </a:txBody>
                  <a:tcPr/>
                </a:tc>
                <a:extLst>
                  <a:ext uri="{0D108BD9-81ED-4DB2-BD59-A6C34878D82A}">
                    <a16:rowId xmlns:a16="http://schemas.microsoft.com/office/drawing/2014/main" val="2473574650"/>
                  </a:ext>
                </a:extLst>
              </a:tr>
              <a:tr h="756108">
                <a:tc>
                  <a:txBody>
                    <a:bodyPr/>
                    <a:lstStyle/>
                    <a:p>
                      <a:pPr marL="0" algn="l" defTabSz="914400" rtl="0" eaLnBrk="1" latinLnBrk="0" hangingPunct="1"/>
                      <a:r>
                        <a:rPr lang="en-US" sz="1400" u="sng" kern="1200" dirty="0">
                          <a:solidFill>
                            <a:schemeClr val="dk1"/>
                          </a:solidFill>
                          <a:latin typeface="Europa-Regular" panose="02000000000000000000" pitchFamily="50" charset="0"/>
                          <a:ea typeface="+mn-ea"/>
                          <a:cs typeface="+mn-cs"/>
                        </a:rPr>
                        <a:t>General Counsel &amp; Legal Direct Reports</a:t>
                      </a:r>
                    </a:p>
                    <a:p>
                      <a:pPr marL="0" algn="l" defTabSz="914400" rtl="0" eaLnBrk="1" latinLnBrk="0" hangingPunct="1"/>
                      <a:r>
                        <a:rPr lang="en-US" sz="1400" u="none" kern="1200" dirty="0">
                          <a:solidFill>
                            <a:schemeClr val="dk1"/>
                          </a:solidFill>
                          <a:latin typeface="Europa-Regular" panose="02000000000000000000" pitchFamily="50" charset="0"/>
                          <a:ea typeface="+mn-ea"/>
                          <a:cs typeface="+mn-cs"/>
                        </a:rPr>
                        <a:t>Thursdays at 3 PM EDT</a:t>
                      </a:r>
                    </a:p>
                    <a:p>
                      <a:endParaRPr lang="en-US" sz="1400" u="none" dirty="0">
                        <a:latin typeface="Europa-Regular" panose="02000000000000000000" pitchFamily="50" charset="0"/>
                      </a:endParaRPr>
                    </a:p>
                  </a:txBody>
                  <a:tcPr/>
                </a:tc>
                <a:tc>
                  <a:txBody>
                    <a:bodyPr/>
                    <a:lstStyle/>
                    <a:p>
                      <a:pPr marL="0" algn="l" defTabSz="914400" rtl="0" eaLnBrk="1" latinLnBrk="0" hangingPunct="1"/>
                      <a:endParaRPr lang="en-US" sz="1400" u="none" kern="1200" dirty="0">
                        <a:solidFill>
                          <a:schemeClr val="dk1"/>
                        </a:solidFill>
                        <a:latin typeface="Europa-Regular" panose="02000000000000000000" pitchFamily="50" charset="0"/>
                        <a:ea typeface="+mn-ea"/>
                        <a:cs typeface="+mn-cs"/>
                      </a:endParaRPr>
                    </a:p>
                  </a:txBody>
                  <a:tcPr/>
                </a:tc>
                <a:extLst>
                  <a:ext uri="{0D108BD9-81ED-4DB2-BD59-A6C34878D82A}">
                    <a16:rowId xmlns:a16="http://schemas.microsoft.com/office/drawing/2014/main" val="2208830484"/>
                  </a:ext>
                </a:extLst>
              </a:tr>
            </a:tbl>
          </a:graphicData>
        </a:graphic>
      </p:graphicFrame>
      <p:sp>
        <p:nvSpPr>
          <p:cNvPr id="3" name="TextBox 2">
            <a:extLst>
              <a:ext uri="{FF2B5EF4-FFF2-40B4-BE49-F238E27FC236}">
                <a16:creationId xmlns:a16="http://schemas.microsoft.com/office/drawing/2014/main" id="{DF233562-99D0-42EF-8C70-76CD171D1917}"/>
              </a:ext>
            </a:extLst>
          </p:cNvPr>
          <p:cNvSpPr txBox="1"/>
          <p:nvPr/>
        </p:nvSpPr>
        <p:spPr>
          <a:xfrm>
            <a:off x="791708" y="912179"/>
            <a:ext cx="10365582" cy="1107996"/>
          </a:xfrm>
          <a:prstGeom prst="rect">
            <a:avLst/>
          </a:prstGeom>
          <a:noFill/>
        </p:spPr>
        <p:txBody>
          <a:bodyPr wrap="square" rtlCol="0">
            <a:spAutoFit/>
          </a:bodyPr>
          <a:lstStyle/>
          <a:p>
            <a:r>
              <a:rPr lang="en-US" sz="1600" dirty="0">
                <a:latin typeface="Europa-Regular" panose="02000000000000000000" pitchFamily="50" charset="0"/>
              </a:rPr>
              <a:t>RILA is hosting regular calls for executives in many functional areas across our membership. If you or someone from your organization would like to participate in the conversations below, please reach out to Kelly Foelber at </a:t>
            </a:r>
            <a:r>
              <a:rPr lang="en-US" sz="1600" dirty="0">
                <a:latin typeface="Europa-Regular" panose="02000000000000000000" pitchFamily="50" charset="0"/>
                <a:hlinkClick r:id="rId3"/>
              </a:rPr>
              <a:t>kelly.foelber@rila.org</a:t>
            </a:r>
            <a:r>
              <a:rPr lang="en-US" sz="1600" dirty="0">
                <a:latin typeface="Europa-Regular" panose="02000000000000000000" pitchFamily="50" charset="0"/>
              </a:rPr>
              <a:t> to register. </a:t>
            </a:r>
          </a:p>
          <a:p>
            <a:endParaRPr lang="en-US" dirty="0"/>
          </a:p>
        </p:txBody>
      </p:sp>
    </p:spTree>
    <p:extLst>
      <p:ext uri="{BB962C8B-B14F-4D97-AF65-F5344CB8AC3E}">
        <p14:creationId xmlns:p14="http://schemas.microsoft.com/office/powerpoint/2010/main" val="317187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14F750-8894-B944-BA4F-2231F99ACE67}"/>
              </a:ext>
            </a:extLst>
          </p:cNvPr>
          <p:cNvSpPr/>
          <p:nvPr/>
        </p:nvSpPr>
        <p:spPr>
          <a:xfrm>
            <a:off x="386441" y="849085"/>
            <a:ext cx="10941957" cy="849463"/>
          </a:xfrm>
          <a:prstGeom prst="rect">
            <a:avLst/>
          </a:prstGeom>
        </p:spPr>
        <p:txBody>
          <a:bodyPr wrap="square">
            <a:spAutoFit/>
          </a:bodyPr>
          <a:lstStyle/>
          <a:p>
            <a:pPr algn="ctr">
              <a:lnSpc>
                <a:spcPct val="80000"/>
              </a:lnSpc>
            </a:pPr>
            <a:r>
              <a:rPr lang="en-US" sz="6000" spc="-150" dirty="0">
                <a:solidFill>
                  <a:srgbClr val="1C164A"/>
                </a:solidFill>
                <a:latin typeface="Trade Gothic Bold Condensed No." pitchFamily="2" charset="0"/>
              </a:rPr>
              <a:t>Housekeeping Items</a:t>
            </a:r>
            <a:endParaRPr lang="en-US" sz="6000" spc="-150" dirty="0">
              <a:solidFill>
                <a:srgbClr val="1C164A"/>
              </a:solidFill>
              <a:effectLst/>
              <a:latin typeface="Trade Gothic Bold Condensed No." pitchFamily="2" charset="0"/>
            </a:endParaRPr>
          </a:p>
        </p:txBody>
      </p:sp>
      <p:sp>
        <p:nvSpPr>
          <p:cNvPr id="6" name="Rectangle 5">
            <a:extLst>
              <a:ext uri="{FF2B5EF4-FFF2-40B4-BE49-F238E27FC236}">
                <a16:creationId xmlns:a16="http://schemas.microsoft.com/office/drawing/2014/main" id="{30CB83A2-7D55-B748-B5B9-E19FFBFF8E1E}"/>
              </a:ext>
            </a:extLst>
          </p:cNvPr>
          <p:cNvSpPr/>
          <p:nvPr/>
        </p:nvSpPr>
        <p:spPr>
          <a:xfrm>
            <a:off x="779234" y="1200187"/>
            <a:ext cx="10287000" cy="5585242"/>
          </a:xfrm>
          <a:prstGeom prst="rect">
            <a:avLst/>
          </a:prstGeom>
        </p:spPr>
        <p:txBody>
          <a:bodyPr wrap="square" numCol="1" spcCol="457200">
            <a:noAutofit/>
          </a:bodyPr>
          <a:lstStyle/>
          <a:p>
            <a:pPr marL="342900" indent="-342900">
              <a:spcAft>
                <a:spcPts val="1200"/>
              </a:spcAft>
              <a:buFont typeface="+mj-lt"/>
              <a:buAutoNum type="arabicPeriod"/>
            </a:pPr>
            <a:endParaRPr lang="en-US" sz="2000" dirty="0">
              <a:solidFill>
                <a:srgbClr val="383638"/>
              </a:solidFill>
              <a:latin typeface="Europa-Regular" panose="02000000000000000000" pitchFamily="2" charset="77"/>
            </a:endParaRPr>
          </a:p>
        </p:txBody>
      </p:sp>
      <p:sp>
        <p:nvSpPr>
          <p:cNvPr id="3" name="Rectangle 2">
            <a:extLst>
              <a:ext uri="{FF2B5EF4-FFF2-40B4-BE49-F238E27FC236}">
                <a16:creationId xmlns:a16="http://schemas.microsoft.com/office/drawing/2014/main" id="{F7A26707-16AB-4978-BFEF-31668F60C49C}"/>
              </a:ext>
            </a:extLst>
          </p:cNvPr>
          <p:cNvSpPr/>
          <p:nvPr/>
        </p:nvSpPr>
        <p:spPr>
          <a:xfrm>
            <a:off x="635906" y="2355331"/>
            <a:ext cx="11413673" cy="3064942"/>
          </a:xfrm>
          <a:prstGeom prst="rect">
            <a:avLst/>
          </a:prstGeom>
        </p:spPr>
        <p:txBody>
          <a:bodyPr wrap="square">
            <a:spAutoFit/>
          </a:bodyPr>
          <a:lstStyle/>
          <a:p>
            <a:endParaRPr lang="en-US" sz="900" dirty="0">
              <a:solidFill>
                <a:schemeClr val="accent1">
                  <a:lumMod val="75000"/>
                </a:schemeClr>
              </a:solidFill>
              <a:latin typeface="Europa-Regular" panose="02000000000000000000" pitchFamily="50" charset="0"/>
            </a:endParaRPr>
          </a:p>
          <a:p>
            <a:pPr marL="457200" indent="-457200">
              <a:buFont typeface="Wingdings" panose="05000000000000000000" pitchFamily="2" charset="2"/>
              <a:buChar char="Ø"/>
            </a:pPr>
            <a:r>
              <a:rPr lang="en-US" sz="3200" dirty="0">
                <a:solidFill>
                  <a:schemeClr val="accent1">
                    <a:lumMod val="75000"/>
                  </a:schemeClr>
                </a:solidFill>
                <a:latin typeface="Europa-Regular" panose="02000000000000000000" pitchFamily="50" charset="0"/>
              </a:rPr>
              <a:t>All attendees are muted</a:t>
            </a:r>
          </a:p>
          <a:p>
            <a:pPr marL="171450" indent="-171450">
              <a:buFont typeface="Wingdings" panose="05000000000000000000" pitchFamily="2" charset="2"/>
              <a:buChar char="Ø"/>
            </a:pPr>
            <a:endParaRPr lang="en-US" sz="1200" dirty="0">
              <a:latin typeface="Europa-Regular" panose="02000000000000000000" pitchFamily="50" charset="0"/>
            </a:endParaRPr>
          </a:p>
          <a:p>
            <a:pPr marL="457200" indent="-457200">
              <a:buFont typeface="Wingdings" panose="05000000000000000000" pitchFamily="2" charset="2"/>
              <a:buChar char="Ø"/>
            </a:pPr>
            <a:r>
              <a:rPr lang="en-US" sz="3200" dirty="0">
                <a:solidFill>
                  <a:schemeClr val="accent1">
                    <a:lumMod val="75000"/>
                  </a:schemeClr>
                </a:solidFill>
                <a:latin typeface="Europa-Regular" panose="02000000000000000000" pitchFamily="50" charset="0"/>
              </a:rPr>
              <a:t>Please use the Q&amp;A tab on your screen to ask questions throughout the webinar. Dr. Schooley will host a Q&amp;A session following his presentation</a:t>
            </a:r>
          </a:p>
          <a:p>
            <a:pPr marL="822960" indent="-571500">
              <a:spcAft>
                <a:spcPts val="200"/>
              </a:spcAft>
              <a:buFont typeface="Wingdings" panose="05000000000000000000" pitchFamily="2" charset="2"/>
              <a:buChar char="Ø"/>
            </a:pPr>
            <a:endParaRPr lang="en-US" sz="1050" dirty="0">
              <a:latin typeface="Europa-Regular" panose="02000000000000000000" pitchFamily="50" charset="0"/>
            </a:endParaRPr>
          </a:p>
          <a:p>
            <a:pPr marL="457200" indent="-457200">
              <a:buFont typeface="Wingdings" panose="05000000000000000000" pitchFamily="2" charset="2"/>
              <a:buChar char="Ø"/>
            </a:pPr>
            <a:r>
              <a:rPr lang="en-US" sz="3200" dirty="0">
                <a:solidFill>
                  <a:schemeClr val="accent1">
                    <a:lumMod val="75000"/>
                  </a:schemeClr>
                </a:solidFill>
                <a:latin typeface="Europa-Regular" panose="02000000000000000000" pitchFamily="50" charset="0"/>
              </a:rPr>
              <a:t>RILA Antitrust Reminder</a:t>
            </a:r>
          </a:p>
        </p:txBody>
      </p:sp>
    </p:spTree>
    <p:extLst>
      <p:ext uri="{BB962C8B-B14F-4D97-AF65-F5344CB8AC3E}">
        <p14:creationId xmlns:p14="http://schemas.microsoft.com/office/powerpoint/2010/main" val="14495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B1337F-0CCE-8242-BA05-8E40372AFCE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COVID-19: Rate of growth by Country</a:t>
            </a:r>
          </a:p>
        </p:txBody>
      </p:sp>
      <p:pic>
        <p:nvPicPr>
          <p:cNvPr id="7" name="Content Placeholder 6" descr="A close up of a map&#10;&#10;Description automatically generated">
            <a:extLst>
              <a:ext uri="{FF2B5EF4-FFF2-40B4-BE49-F238E27FC236}">
                <a16:creationId xmlns:a16="http://schemas.microsoft.com/office/drawing/2014/main" id="{6F05614A-0332-1847-9D16-219B67B642A1}"/>
              </a:ext>
            </a:extLst>
          </p:cNvPr>
          <p:cNvPicPr>
            <a:picLocks noGrp="1" noChangeAspect="1"/>
          </p:cNvPicPr>
          <p:nvPr>
            <p:ph idx="1"/>
          </p:nvPr>
        </p:nvPicPr>
        <p:blipFill>
          <a:blip r:embed="rId2"/>
          <a:stretch>
            <a:fillRect/>
          </a:stretch>
        </p:blipFill>
        <p:spPr>
          <a:xfrm>
            <a:off x="1424911" y="1371600"/>
            <a:ext cx="9096850" cy="5121275"/>
          </a:xfrm>
        </p:spPr>
      </p:pic>
      <p:sp>
        <p:nvSpPr>
          <p:cNvPr id="8" name="Right Arrow 7">
            <a:extLst>
              <a:ext uri="{FF2B5EF4-FFF2-40B4-BE49-F238E27FC236}">
                <a16:creationId xmlns:a16="http://schemas.microsoft.com/office/drawing/2014/main" id="{A72471EE-1695-BB4E-A91F-FDCD151815B6}"/>
              </a:ext>
            </a:extLst>
          </p:cNvPr>
          <p:cNvSpPr/>
          <p:nvPr/>
        </p:nvSpPr>
        <p:spPr>
          <a:xfrm rot="16200000">
            <a:off x="5736010" y="6051695"/>
            <a:ext cx="477665" cy="242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B7B77F58-1269-DF43-B539-AF4F35EB850F}"/>
              </a:ext>
            </a:extLst>
          </p:cNvPr>
          <p:cNvSpPr/>
          <p:nvPr/>
        </p:nvSpPr>
        <p:spPr>
          <a:xfrm rot="10800000">
            <a:off x="7216469" y="4552472"/>
            <a:ext cx="477665" cy="24231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401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187ECB-D75B-AF48-929D-9715017F0C16}"/>
              </a:ext>
            </a:extLst>
          </p:cNvPr>
          <p:cNvSpPr>
            <a:spLocks noGrp="1"/>
          </p:cNvSpPr>
          <p:nvPr>
            <p:ph type="title"/>
          </p:nvPr>
        </p:nvSpPr>
        <p:spPr>
          <a:xfrm>
            <a:off x="838200" y="288925"/>
            <a:ext cx="10515600" cy="1325563"/>
          </a:xfrm>
        </p:spPr>
        <p:txBody>
          <a:bodyPr/>
          <a:lstStyle/>
          <a:p>
            <a:pPr algn="ctr"/>
            <a:r>
              <a:rPr lang="en-US" b="1" dirty="0">
                <a:latin typeface="Arial" panose="020B0604020202020204" pitchFamily="34" charset="0"/>
                <a:cs typeface="Arial" panose="020B0604020202020204" pitchFamily="34" charset="0"/>
              </a:rPr>
              <a:t>COVID-19 Rate of Growth by State</a:t>
            </a:r>
          </a:p>
        </p:txBody>
      </p:sp>
      <p:pic>
        <p:nvPicPr>
          <p:cNvPr id="7" name="Content Placeholder 6" descr="A close up of a map&#10;&#10;Description automatically generated">
            <a:extLst>
              <a:ext uri="{FF2B5EF4-FFF2-40B4-BE49-F238E27FC236}">
                <a16:creationId xmlns:a16="http://schemas.microsoft.com/office/drawing/2014/main" id="{8D3ABE37-484B-BB40-A78F-CD2CB1DCF5F6}"/>
              </a:ext>
            </a:extLst>
          </p:cNvPr>
          <p:cNvPicPr>
            <a:picLocks noGrp="1" noChangeAspect="1"/>
          </p:cNvPicPr>
          <p:nvPr>
            <p:ph idx="1"/>
          </p:nvPr>
        </p:nvPicPr>
        <p:blipFill>
          <a:blip r:embed="rId2"/>
          <a:stretch>
            <a:fillRect/>
          </a:stretch>
        </p:blipFill>
        <p:spPr>
          <a:xfrm>
            <a:off x="1300836" y="1357313"/>
            <a:ext cx="9491631" cy="5343525"/>
          </a:xfrm>
        </p:spPr>
      </p:pic>
      <p:sp>
        <p:nvSpPr>
          <p:cNvPr id="8" name="Right Arrow 7">
            <a:extLst>
              <a:ext uri="{FF2B5EF4-FFF2-40B4-BE49-F238E27FC236}">
                <a16:creationId xmlns:a16="http://schemas.microsoft.com/office/drawing/2014/main" id="{51562DED-962D-1646-811F-552BA51EAD4E}"/>
              </a:ext>
            </a:extLst>
          </p:cNvPr>
          <p:cNvSpPr/>
          <p:nvPr/>
        </p:nvSpPr>
        <p:spPr>
          <a:xfrm rot="10800000">
            <a:off x="6702119" y="2440560"/>
            <a:ext cx="477665" cy="24231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149F5B5D-E9A2-2046-9A78-4CA0A515D6E7}"/>
              </a:ext>
            </a:extLst>
          </p:cNvPr>
          <p:cNvSpPr/>
          <p:nvPr/>
        </p:nvSpPr>
        <p:spPr>
          <a:xfrm rot="16200000">
            <a:off x="7354583" y="3797671"/>
            <a:ext cx="477665" cy="242316"/>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D7D5C0D-30FE-0E4D-B9F9-BAF2AB594FA9}"/>
              </a:ext>
            </a:extLst>
          </p:cNvPr>
          <p:cNvSpPr/>
          <p:nvPr/>
        </p:nvSpPr>
        <p:spPr>
          <a:xfrm>
            <a:off x="5508171" y="4245428"/>
            <a:ext cx="152400" cy="14151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311A5D10-BE59-F749-B99C-8718D2F1E038}"/>
              </a:ext>
            </a:extLst>
          </p:cNvPr>
          <p:cNvSpPr/>
          <p:nvPr/>
        </p:nvSpPr>
        <p:spPr>
          <a:xfrm rot="10800000" flipH="1">
            <a:off x="7593415" y="5379529"/>
            <a:ext cx="477665" cy="242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009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818F-0D34-C44C-A859-B08605CA3D0A}"/>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Timing Matters: TN vs. KY</a:t>
            </a:r>
          </a:p>
        </p:txBody>
      </p:sp>
      <p:pic>
        <p:nvPicPr>
          <p:cNvPr id="5" name="Content Placeholder 4" descr="A screenshot of a cell phone&#10;&#10;Description automatically generated">
            <a:extLst>
              <a:ext uri="{FF2B5EF4-FFF2-40B4-BE49-F238E27FC236}">
                <a16:creationId xmlns:a16="http://schemas.microsoft.com/office/drawing/2014/main" id="{4C065245-DE3B-FB47-8351-325FD383B3B4}"/>
              </a:ext>
            </a:extLst>
          </p:cNvPr>
          <p:cNvPicPr>
            <a:picLocks noGrp="1" noChangeAspect="1"/>
          </p:cNvPicPr>
          <p:nvPr>
            <p:ph idx="1"/>
          </p:nvPr>
        </p:nvPicPr>
        <p:blipFill>
          <a:blip r:embed="rId2"/>
          <a:stretch>
            <a:fillRect/>
          </a:stretch>
        </p:blipFill>
        <p:spPr>
          <a:xfrm>
            <a:off x="1729060" y="1462088"/>
            <a:ext cx="8733880" cy="5167312"/>
          </a:xfrm>
        </p:spPr>
      </p:pic>
    </p:spTree>
    <p:extLst>
      <p:ext uri="{BB962C8B-B14F-4D97-AF65-F5344CB8AC3E}">
        <p14:creationId xmlns:p14="http://schemas.microsoft.com/office/powerpoint/2010/main" val="3166852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3C35E-6914-4D44-A854-741E31B132AE}"/>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COVID 19: Cumulative Deaths by State</a:t>
            </a:r>
          </a:p>
        </p:txBody>
      </p:sp>
      <p:pic>
        <p:nvPicPr>
          <p:cNvPr id="5" name="Content Placeholder 4" descr="A close up of a map&#10;&#10;Description automatically generated">
            <a:extLst>
              <a:ext uri="{FF2B5EF4-FFF2-40B4-BE49-F238E27FC236}">
                <a16:creationId xmlns:a16="http://schemas.microsoft.com/office/drawing/2014/main" id="{C3049051-BF44-CA42-9860-F106B63676BE}"/>
              </a:ext>
            </a:extLst>
          </p:cNvPr>
          <p:cNvPicPr>
            <a:picLocks noGrp="1" noChangeAspect="1"/>
          </p:cNvPicPr>
          <p:nvPr>
            <p:ph idx="1"/>
          </p:nvPr>
        </p:nvPicPr>
        <p:blipFill>
          <a:blip r:embed="rId2"/>
          <a:stretch>
            <a:fillRect/>
          </a:stretch>
        </p:blipFill>
        <p:spPr>
          <a:xfrm>
            <a:off x="2062738" y="1690688"/>
            <a:ext cx="8695552" cy="4981575"/>
          </a:xfrm>
        </p:spPr>
      </p:pic>
    </p:spTree>
    <p:extLst>
      <p:ext uri="{BB962C8B-B14F-4D97-AF65-F5344CB8AC3E}">
        <p14:creationId xmlns:p14="http://schemas.microsoft.com/office/powerpoint/2010/main" val="1660977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6A9FD-9415-8544-B468-E74237A76F1F}"/>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Resources</a:t>
            </a:r>
          </a:p>
        </p:txBody>
      </p:sp>
      <p:sp>
        <p:nvSpPr>
          <p:cNvPr id="3" name="Rectangle 2">
            <a:extLst>
              <a:ext uri="{FF2B5EF4-FFF2-40B4-BE49-F238E27FC236}">
                <a16:creationId xmlns:a16="http://schemas.microsoft.com/office/drawing/2014/main" id="{FAA359D1-6343-F94E-9AEE-6DC088E4030F}"/>
              </a:ext>
            </a:extLst>
          </p:cNvPr>
          <p:cNvSpPr/>
          <p:nvPr/>
        </p:nvSpPr>
        <p:spPr>
          <a:xfrm>
            <a:off x="3695700" y="2743199"/>
            <a:ext cx="7935686" cy="1969770"/>
          </a:xfrm>
          <a:prstGeom prst="rect">
            <a:avLst/>
          </a:prstGeom>
        </p:spPr>
        <p:txBody>
          <a:bodyPr wrap="square">
            <a:spAutoFit/>
          </a:bodyPr>
          <a:lstStyle/>
          <a:p>
            <a:r>
              <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2" tooltip="https://special.croi.capitalreach.com"/>
              </a:rPr>
              <a:t>https://special.croi.capitalreach.com</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sz="1600" u="sng" dirty="0">
                <a:solidFill>
                  <a:srgbClr val="954F72"/>
                </a:solidFill>
                <a:effectLst/>
                <a:latin typeface="Calibri" panose="020F0502020204030204" pitchFamily="34" charset="0"/>
                <a:ea typeface="Calibri" panose="020F0502020204030204" pitchFamily="34" charset="0"/>
                <a:cs typeface="Calibri" panose="020F0502020204030204" pitchFamily="34" charset="0"/>
                <a:hlinkClick r:id="rId3"/>
              </a:rPr>
              <a:t>http://neurostream.ucsd.edu/fullscreen-player.php?path=domgr_vd&amp;source=MGR-03-18-20_zoom.mp4</a:t>
            </a:r>
            <a:r>
              <a:rPr lang="en-US" sz="1600"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600"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http://www.healthdata.org/sites/default/files/files/research_articles/2020/COVID-forecasting-03252020_4.pdf</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A5B76F6-34BB-7747-998D-1E87EA20BF65}"/>
              </a:ext>
            </a:extLst>
          </p:cNvPr>
          <p:cNvSpPr txBox="1"/>
          <p:nvPr/>
        </p:nvSpPr>
        <p:spPr>
          <a:xfrm>
            <a:off x="1164770" y="2743199"/>
            <a:ext cx="2054280" cy="369332"/>
          </a:xfrm>
          <a:prstGeom prst="rect">
            <a:avLst/>
          </a:prstGeom>
          <a:noFill/>
        </p:spPr>
        <p:txBody>
          <a:bodyPr wrap="none" rtlCol="0">
            <a:spAutoFit/>
          </a:bodyPr>
          <a:lstStyle/>
          <a:p>
            <a:r>
              <a:rPr lang="en-US" dirty="0"/>
              <a:t>CROI Presentation:  </a:t>
            </a:r>
          </a:p>
        </p:txBody>
      </p:sp>
      <p:sp>
        <p:nvSpPr>
          <p:cNvPr id="5" name="TextBox 4">
            <a:extLst>
              <a:ext uri="{FF2B5EF4-FFF2-40B4-BE49-F238E27FC236}">
                <a16:creationId xmlns:a16="http://schemas.microsoft.com/office/drawing/2014/main" id="{7E5A28ED-09F9-4140-B1B4-2AC5C91F0910}"/>
              </a:ext>
            </a:extLst>
          </p:cNvPr>
          <p:cNvSpPr txBox="1"/>
          <p:nvPr/>
        </p:nvSpPr>
        <p:spPr>
          <a:xfrm>
            <a:off x="1164770" y="3429000"/>
            <a:ext cx="2524858" cy="369332"/>
          </a:xfrm>
          <a:prstGeom prst="rect">
            <a:avLst/>
          </a:prstGeom>
          <a:noFill/>
        </p:spPr>
        <p:txBody>
          <a:bodyPr wrap="none" rtlCol="0">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Medical Grand Rounds:  </a:t>
            </a:r>
            <a:r>
              <a:rPr lang="en-US" sz="1600"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 </a:t>
            </a:r>
            <a:endParaRPr lang="en-US" dirty="0"/>
          </a:p>
        </p:txBody>
      </p:sp>
      <p:sp>
        <p:nvSpPr>
          <p:cNvPr id="6" name="TextBox 5">
            <a:extLst>
              <a:ext uri="{FF2B5EF4-FFF2-40B4-BE49-F238E27FC236}">
                <a16:creationId xmlns:a16="http://schemas.microsoft.com/office/drawing/2014/main" id="{34ACAF37-2A56-7547-B241-B77014B653BC}"/>
              </a:ext>
            </a:extLst>
          </p:cNvPr>
          <p:cNvSpPr txBox="1"/>
          <p:nvPr/>
        </p:nvSpPr>
        <p:spPr>
          <a:xfrm>
            <a:off x="1251855" y="4165042"/>
            <a:ext cx="1694182" cy="369332"/>
          </a:xfrm>
          <a:prstGeom prst="rect">
            <a:avLst/>
          </a:prstGeom>
          <a:noFill/>
        </p:spPr>
        <p:txBody>
          <a:bodyPr wrap="none" rtlCol="0">
            <a:spAutoFit/>
          </a:bodyPr>
          <a:lstStyle/>
          <a:p>
            <a:r>
              <a:rPr lang="en-US" dirty="0"/>
              <a:t>IME Simulations</a:t>
            </a:r>
          </a:p>
        </p:txBody>
      </p:sp>
    </p:spTree>
    <p:extLst>
      <p:ext uri="{BB962C8B-B14F-4D97-AF65-F5344CB8AC3E}">
        <p14:creationId xmlns:p14="http://schemas.microsoft.com/office/powerpoint/2010/main" val="2085654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BDBBA0-E202-1445-B12C-5ED41456AB48}"/>
              </a:ext>
            </a:extLst>
          </p:cNvPr>
          <p:cNvSpPr/>
          <p:nvPr/>
        </p:nvSpPr>
        <p:spPr>
          <a:xfrm>
            <a:off x="0" y="0"/>
            <a:ext cx="12192000" cy="6858000"/>
          </a:xfrm>
          <a:prstGeom prst="rect">
            <a:avLst/>
          </a:prstGeom>
          <a:solidFill>
            <a:srgbClr val="1C1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BBCC140-5AD0-964C-9BF6-3131063FCD1C}"/>
              </a:ext>
            </a:extLst>
          </p:cNvPr>
          <p:cNvPicPr>
            <a:picLocks noChangeAspect="1"/>
          </p:cNvPicPr>
          <p:nvPr/>
        </p:nvPicPr>
        <p:blipFill rotWithShape="1">
          <a:blip r:embed="rId2">
            <a:alphaModFix amt="18000"/>
          </a:blip>
          <a:srcRect t="9954" b="9954"/>
          <a:stretch/>
        </p:blipFill>
        <p:spPr>
          <a:xfrm>
            <a:off x="-1" y="0"/>
            <a:ext cx="12192000" cy="6858000"/>
          </a:xfrm>
          <a:prstGeom prst="rect">
            <a:avLst/>
          </a:prstGeom>
        </p:spPr>
      </p:pic>
      <p:sp>
        <p:nvSpPr>
          <p:cNvPr id="3" name="Rectangle 2">
            <a:extLst>
              <a:ext uri="{FF2B5EF4-FFF2-40B4-BE49-F238E27FC236}">
                <a16:creationId xmlns:a16="http://schemas.microsoft.com/office/drawing/2014/main" id="{8B463A42-4722-9B4E-AF38-90F6BE0B8059}"/>
              </a:ext>
            </a:extLst>
          </p:cNvPr>
          <p:cNvSpPr/>
          <p:nvPr/>
        </p:nvSpPr>
        <p:spPr>
          <a:xfrm>
            <a:off x="1615561" y="2218138"/>
            <a:ext cx="8960875" cy="1303755"/>
          </a:xfrm>
          <a:prstGeom prst="rect">
            <a:avLst/>
          </a:prstGeom>
        </p:spPr>
        <p:txBody>
          <a:bodyPr wrap="square">
            <a:spAutoFit/>
          </a:bodyPr>
          <a:lstStyle/>
          <a:p>
            <a:pPr algn="ctr">
              <a:lnSpc>
                <a:spcPct val="80000"/>
              </a:lnSpc>
            </a:pPr>
            <a:r>
              <a:rPr lang="en-US" sz="9600" spc="-150" dirty="0">
                <a:solidFill>
                  <a:schemeClr val="bg1"/>
                </a:solidFill>
                <a:latin typeface="Trade Gothic Bold Condensed No." pitchFamily="2" charset="0"/>
              </a:rPr>
              <a:t>Q&amp;A</a:t>
            </a:r>
            <a:endParaRPr lang="en-US" sz="9600" spc="-150" dirty="0">
              <a:solidFill>
                <a:schemeClr val="bg1"/>
              </a:solidFill>
              <a:effectLst/>
              <a:latin typeface="Trade Gothic Bold Condensed No." pitchFamily="2" charset="0"/>
            </a:endParaRPr>
          </a:p>
        </p:txBody>
      </p:sp>
      <p:sp>
        <p:nvSpPr>
          <p:cNvPr id="2" name="TextBox 1">
            <a:extLst>
              <a:ext uri="{FF2B5EF4-FFF2-40B4-BE49-F238E27FC236}">
                <a16:creationId xmlns:a16="http://schemas.microsoft.com/office/drawing/2014/main" id="{C5DFC445-1A82-4EBD-9579-CA7A2AD6F951}"/>
              </a:ext>
            </a:extLst>
          </p:cNvPr>
          <p:cNvSpPr txBox="1"/>
          <p:nvPr/>
        </p:nvSpPr>
        <p:spPr>
          <a:xfrm>
            <a:off x="1872343" y="3521893"/>
            <a:ext cx="8752114" cy="523220"/>
          </a:xfrm>
          <a:prstGeom prst="rect">
            <a:avLst/>
          </a:prstGeom>
          <a:noFill/>
        </p:spPr>
        <p:txBody>
          <a:bodyPr wrap="square" rtlCol="0">
            <a:spAutoFit/>
          </a:bodyPr>
          <a:lstStyle/>
          <a:p>
            <a:r>
              <a:rPr lang="en-US" sz="2800" dirty="0">
                <a:solidFill>
                  <a:schemeClr val="bg1"/>
                </a:solidFill>
              </a:rPr>
              <a:t>To ask a question, please use the  Q&amp;A tab on your screen</a:t>
            </a:r>
          </a:p>
        </p:txBody>
      </p:sp>
    </p:spTree>
    <p:extLst>
      <p:ext uri="{BB962C8B-B14F-4D97-AF65-F5344CB8AC3E}">
        <p14:creationId xmlns:p14="http://schemas.microsoft.com/office/powerpoint/2010/main" val="240531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520A5578665A488A6CAA4A16DD489C" ma:contentTypeVersion="10" ma:contentTypeDescription="Create a new document." ma:contentTypeScope="" ma:versionID="3c66729211504ba7b744c7fb14274a2c">
  <xsd:schema xmlns:xsd="http://www.w3.org/2001/XMLSchema" xmlns:xs="http://www.w3.org/2001/XMLSchema" xmlns:p="http://schemas.microsoft.com/office/2006/metadata/properties" xmlns:ns2="4480afc6-e9ef-4d81-ac76-879cf4fcc605" xmlns:ns3="c60fe201-f971-4c07-903b-21f4ec38094c" targetNamespace="http://schemas.microsoft.com/office/2006/metadata/properties" ma:root="true" ma:fieldsID="28986ecb2c6be0289d44dd8eb6db9eea" ns2:_="" ns3:_="">
    <xsd:import namespace="4480afc6-e9ef-4d81-ac76-879cf4fcc605"/>
    <xsd:import namespace="c60fe201-f971-4c07-903b-21f4ec38094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0afc6-e9ef-4d81-ac76-879cf4fcc60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0fe201-f971-4c07-903b-21f4ec38094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6C2478-959B-4A3D-AC75-9BE9CFF6959D}">
  <ds:schemaRefs>
    <ds:schemaRef ds:uri="http://schemas.microsoft.com/sharepoint/v3/contenttype/forms"/>
  </ds:schemaRefs>
</ds:datastoreItem>
</file>

<file path=customXml/itemProps2.xml><?xml version="1.0" encoding="utf-8"?>
<ds:datastoreItem xmlns:ds="http://schemas.openxmlformats.org/officeDocument/2006/customXml" ds:itemID="{B6B458FD-7266-4089-8736-B895257A516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0300A5E-307B-4D02-92E8-9733E54FEB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80afc6-e9ef-4d81-ac76-879cf4fcc605"/>
    <ds:schemaRef ds:uri="c60fe201-f971-4c07-903b-21f4ec3809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3148</TotalTime>
  <Words>343</Words>
  <Application>Microsoft Office PowerPoint</Application>
  <PresentationFormat>Widescreen</PresentationFormat>
  <Paragraphs>52</Paragraphs>
  <Slides>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Europa-Bold</vt:lpstr>
      <vt:lpstr>Europa-Regular</vt:lpstr>
      <vt:lpstr>Trade Gothic Bold Condensed No.</vt:lpstr>
      <vt:lpstr>Wingdings</vt:lpstr>
      <vt:lpstr>Office Theme</vt:lpstr>
      <vt:lpstr>RILA COVID-19 Webinar with Dr. Robert Schooley</vt:lpstr>
      <vt:lpstr>PowerPoint Presentation</vt:lpstr>
      <vt:lpstr>PowerPoint Presentation</vt:lpstr>
      <vt:lpstr>COVID-19: Rate of growth by Country</vt:lpstr>
      <vt:lpstr>COVID-19 Rate of Growth by State</vt:lpstr>
      <vt:lpstr>Timing Matters: TN vs. KY</vt:lpstr>
      <vt:lpstr>COVID 19: Cumulative Deaths by State</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THE FUTURE OF RETAIL</dc:title>
  <dc:creator>Noah Mooney</dc:creator>
  <cp:lastModifiedBy>Kelly Foelber</cp:lastModifiedBy>
  <cp:revision>114</cp:revision>
  <cp:lastPrinted>2018-11-28T20:06:23Z</cp:lastPrinted>
  <dcterms:created xsi:type="dcterms:W3CDTF">2018-11-07T17:54:01Z</dcterms:created>
  <dcterms:modified xsi:type="dcterms:W3CDTF">2020-04-03T15:18:56Z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0x0101005E520A5578665A488A6CAA4A16DD489C</vt:lpwstr>
  </property>
</Properties>
</file>